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8" r:id="rId3"/>
    <p:sldId id="279" r:id="rId4"/>
    <p:sldId id="258" r:id="rId5"/>
    <p:sldId id="277" r:id="rId6"/>
    <p:sldId id="286" r:id="rId7"/>
    <p:sldId id="287" r:id="rId8"/>
    <p:sldId id="281" r:id="rId9"/>
    <p:sldId id="276" r:id="rId10"/>
    <p:sldId id="288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9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9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9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5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DD9B-B223-44DD-89DA-31A297521D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8D6B-4234-4168-8083-C57C15828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7"/>
          <p:cNvSpPr/>
          <p:nvPr/>
        </p:nvSpPr>
        <p:spPr bwMode="auto">
          <a:xfrm>
            <a:off x="163110" y="225638"/>
            <a:ext cx="8790038" cy="3522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altLang="sr-Latn-RS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			</a:t>
            </a:r>
          </a:p>
          <a:p>
            <a:pPr algn="ctr">
              <a:defRPr/>
            </a:pPr>
            <a:r>
              <a:rPr lang="hr-HR" altLang="sr-Latn-RS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hr-HR" altLang="sr-Latn-RS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		Bali</a:t>
            </a:r>
            <a:r>
              <a:rPr lang="hr-HR" altLang="sr-Latn-RS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, Indonezija</a:t>
            </a:r>
          </a:p>
          <a:p>
            <a:pPr algn="r">
              <a:defRPr/>
            </a:pPr>
            <a:r>
              <a:rPr lang="hr-HR" altLang="sr-Latn-RS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			2</a:t>
            </a:r>
            <a:r>
              <a:rPr lang="hr-HR" altLang="sr-Latn-RS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. – 11. prosinca  2016.</a:t>
            </a:r>
          </a:p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2400" b="1" dirty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77580" y="352064"/>
            <a:ext cx="7758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Međunarodna prirodoslovna olimpijada mladih</a:t>
            </a:r>
          </a:p>
          <a:p>
            <a:pPr algn="ctr" eaLnBrk="1" hangingPunct="1">
              <a:defRPr/>
            </a:pPr>
            <a:endParaRPr lang="hr-HR" altLang="sr-Latn-RS" sz="20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Rounded Rectangle 17"/>
          <p:cNvSpPr/>
          <p:nvPr/>
        </p:nvSpPr>
        <p:spPr bwMode="auto">
          <a:xfrm>
            <a:off x="152592" y="4042102"/>
            <a:ext cx="8790038" cy="2653510"/>
          </a:xfrm>
          <a:prstGeom prst="roundRect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2400" b="1" dirty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6116" y="4218696"/>
            <a:ext cx="793123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r-HR" altLang="sr-Latn-RS" sz="2400" b="1" dirty="0">
                <a:solidFill>
                  <a:srgbClr val="002774"/>
                </a:solidFill>
                <a:latin typeface="Georgia" panose="02040502050405020303" pitchFamily="18" charset="0"/>
              </a:rPr>
              <a:t>Prirodoslovna olimpijada Europske unije</a:t>
            </a:r>
          </a:p>
          <a:p>
            <a:pPr algn="ctr" eaLnBrk="1" hangingPunct="1"/>
            <a:endParaRPr lang="hr-HR" altLang="sr-Latn-RS" sz="2000" b="1" dirty="0" smtClean="0">
              <a:solidFill>
                <a:srgbClr val="002774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hr-HR" altLang="sr-Latn-RS" sz="2000" b="1" dirty="0">
              <a:solidFill>
                <a:srgbClr val="002774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hr-HR" altLang="sr-Latn-RS" sz="2000" b="1" dirty="0" smtClean="0">
                <a:solidFill>
                  <a:srgbClr val="002774"/>
                </a:solidFill>
                <a:latin typeface="Georgia" panose="02040502050405020303" pitchFamily="18" charset="0"/>
              </a:rPr>
              <a:t>Kopenhagen, Danska</a:t>
            </a:r>
          </a:p>
          <a:p>
            <a:pPr algn="ctr" eaLnBrk="1" hangingPunct="1"/>
            <a:r>
              <a:rPr lang="hr-HR" altLang="sr-Latn-RS" sz="2000" b="1" dirty="0" smtClean="0">
                <a:solidFill>
                  <a:srgbClr val="002774"/>
                </a:solidFill>
                <a:latin typeface="Georgia" panose="02040502050405020303" pitchFamily="18" charset="0"/>
              </a:rPr>
              <a:t>7</a:t>
            </a:r>
            <a:r>
              <a:rPr lang="hr-HR" altLang="sr-Latn-RS" sz="2000" b="1" dirty="0" smtClean="0">
                <a:solidFill>
                  <a:srgbClr val="002774"/>
                </a:solidFill>
                <a:latin typeface="Georgia" panose="02040502050405020303" pitchFamily="18" charset="0"/>
              </a:rPr>
              <a:t>. – 14. </a:t>
            </a:r>
            <a:r>
              <a:rPr lang="hr-HR" altLang="sr-Latn-RS" sz="2000" b="1" dirty="0">
                <a:solidFill>
                  <a:srgbClr val="002774"/>
                </a:solidFill>
                <a:latin typeface="Georgia" panose="02040502050405020303" pitchFamily="18" charset="0"/>
              </a:rPr>
              <a:t>svibnja  </a:t>
            </a:r>
            <a:r>
              <a:rPr lang="hr-HR" altLang="sr-Latn-RS" sz="2000" b="1" dirty="0" smtClean="0">
                <a:solidFill>
                  <a:srgbClr val="002774"/>
                </a:solidFill>
                <a:latin typeface="Georgia" panose="02040502050405020303" pitchFamily="18" charset="0"/>
              </a:rPr>
              <a:t>2017.</a:t>
            </a:r>
            <a:endParaRPr lang="hr-HR" altLang="sr-Latn-RS" sz="2000" b="1" dirty="0">
              <a:solidFill>
                <a:srgbClr val="002774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6" y="4919978"/>
            <a:ext cx="1448756" cy="144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0" y="1298099"/>
            <a:ext cx="35433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12954" y="218812"/>
            <a:ext cx="8610600" cy="12974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762" dirty="0">
              <a:latin typeface="Georgia" panose="02040502050405020303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575343" y="218812"/>
            <a:ext cx="8285821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altLang="sr-Latn-RS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EUSO2018</a:t>
            </a:r>
          </a:p>
          <a:p>
            <a:pPr algn="ctr">
              <a:lnSpc>
                <a:spcPct val="150000"/>
              </a:lnSpc>
              <a:defRPr/>
            </a:pPr>
            <a:r>
              <a:rPr lang="hr-HR" altLang="sr-Latn-RS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hr-HR" altLang="sr-Latn-RS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Ljubljana, Slovenija, 28. travnja – 5. svibnja 2018. </a:t>
            </a:r>
            <a:endParaRPr lang="hr-HR" altLang="sr-Latn-RS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953686" y="1523612"/>
            <a:ext cx="8285821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Testiranje – planira se održati: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	1. krug u studenom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2017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	2. krug u veljači 2018.</a:t>
            </a:r>
            <a:endParaRPr lang="hr-HR" altLang="sr-Latn-RS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0" y="3081311"/>
            <a:ext cx="8893688" cy="4979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Pripreme – 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planiraju se u 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ožujku/travnju 2018.</a:t>
            </a:r>
            <a:endParaRPr lang="hr-HR" altLang="sr-Latn-RS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9" y="3853702"/>
            <a:ext cx="4669522" cy="26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7"/>
          <p:cNvSpPr/>
          <p:nvPr/>
        </p:nvSpPr>
        <p:spPr bwMode="auto">
          <a:xfrm>
            <a:off x="812992" y="4561609"/>
            <a:ext cx="8178608" cy="2134003"/>
          </a:xfrm>
          <a:prstGeom prst="roundRect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2400" b="1" dirty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315993"/>
            <a:ext cx="8026400" cy="24209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00150" lvl="2" indent="-285750" algn="ctr" defTabSz="2419137"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namijenjena učenicima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mlađim od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16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godina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hr-HR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 algn="ctr" defTabSz="2419137">
              <a:buFont typeface="Wingdings" panose="05000000000000000000" pitchFamily="2" charset="2"/>
              <a:buChar char="Ø"/>
              <a:defRPr/>
            </a:pPr>
            <a:r>
              <a:rPr lang="hr-HR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natjecanje </a:t>
            </a:r>
            <a:r>
              <a:rPr lang="hr-HR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u tri dijela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tijekom tri dana:</a:t>
            </a:r>
          </a:p>
          <a:p>
            <a:pPr marL="2171700" lvl="4" indent="-342900" defTabSz="2419137">
              <a:buAutoNum type="arabicPeriod"/>
              <a:defRPr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Pitanja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višestrukog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izbora</a:t>
            </a:r>
          </a:p>
          <a:p>
            <a:pPr marL="2171700" lvl="4" indent="-342900" defTabSz="2419137">
              <a:buAutoNum type="arabicPeriod"/>
              <a:defRPr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Teorijska pitanja</a:t>
            </a:r>
            <a:endParaRPr lang="hr-HR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171700" lvl="4" indent="-342900" defTabSz="2419137">
              <a:buAutoNum type="arabicPeriod"/>
              <a:defRPr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Tročlani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timovi rješavaju eksperimentalne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zadatke</a:t>
            </a:r>
          </a:p>
          <a:p>
            <a:pPr marL="514350" indent="-514350" algn="ctr" defTabSz="241913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endParaRPr lang="hr-HR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 svaku državu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predstavlja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šest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učenika</a:t>
            </a:r>
          </a:p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rangiranje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učenika je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individualno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1395" y="4594696"/>
            <a:ext cx="83559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19137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4F8A"/>
                </a:solidFill>
                <a:latin typeface="Georgia" panose="02040502050405020303" pitchFamily="18" charset="0"/>
              </a:rPr>
              <a:t> namijenjena učenicima do </a:t>
            </a:r>
            <a:r>
              <a:rPr lang="hr-HR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17</a:t>
            </a:r>
            <a:r>
              <a:rPr lang="hr-HR" dirty="0" smtClean="0">
                <a:solidFill>
                  <a:srgbClr val="004F8A"/>
                </a:solidFill>
                <a:latin typeface="Georgia" panose="02040502050405020303" pitchFamily="18" charset="0"/>
              </a:rPr>
              <a:t> </a:t>
            </a:r>
            <a:r>
              <a:rPr lang="hr-HR" b="1" dirty="0">
                <a:solidFill>
                  <a:srgbClr val="004F8A"/>
                </a:solidFill>
                <a:latin typeface="Georgia" panose="02040502050405020303" pitchFamily="18" charset="0"/>
              </a:rPr>
              <a:t>godina</a:t>
            </a:r>
            <a:endParaRPr lang="en-US" b="1" dirty="0">
              <a:solidFill>
                <a:srgbClr val="004F8A"/>
              </a:solidFill>
              <a:latin typeface="Georgia" panose="02040502050405020303" pitchFamily="18" charset="0"/>
            </a:endParaRPr>
          </a:p>
          <a:p>
            <a:pPr algn="ctr" defTabSz="2419137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4F8A"/>
                </a:solidFill>
                <a:latin typeface="Georgia" panose="02040502050405020303" pitchFamily="18" charset="0"/>
              </a:rPr>
              <a:t> natjecanje </a:t>
            </a:r>
            <a:r>
              <a:rPr lang="hr-HR" dirty="0" smtClean="0">
                <a:solidFill>
                  <a:srgbClr val="004F8A"/>
                </a:solidFill>
                <a:latin typeface="Georgia" panose="02040502050405020303" pitchFamily="18" charset="0"/>
              </a:rPr>
              <a:t>dva tročlana tima </a:t>
            </a:r>
            <a:r>
              <a:rPr lang="hr-HR" dirty="0" smtClean="0">
                <a:solidFill>
                  <a:srgbClr val="004F8A"/>
                </a:solidFill>
                <a:latin typeface="Georgia" panose="02040502050405020303" pitchFamily="18" charset="0"/>
              </a:rPr>
              <a:t>učenika</a:t>
            </a:r>
          </a:p>
          <a:p>
            <a:pPr algn="ctr" defTabSz="2419137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4F8A"/>
                </a:solidFill>
                <a:latin typeface="Georgia" panose="02040502050405020303" pitchFamily="18" charset="0"/>
              </a:rPr>
              <a:t> </a:t>
            </a:r>
            <a:r>
              <a:rPr lang="hr-HR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rangiranje</a:t>
            </a:r>
            <a:r>
              <a:rPr lang="hr-HR" dirty="0" smtClean="0">
                <a:solidFill>
                  <a:srgbClr val="004F8A"/>
                </a:solidFill>
                <a:latin typeface="Georgia" panose="02040502050405020303" pitchFamily="18" charset="0"/>
              </a:rPr>
              <a:t> učenika je </a:t>
            </a:r>
            <a:r>
              <a:rPr lang="hr-HR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timsko                                          </a:t>
            </a:r>
            <a:endParaRPr lang="hr-HR" b="1" dirty="0">
              <a:solidFill>
                <a:srgbClr val="004F8A"/>
              </a:solidFill>
              <a:latin typeface="Georgia" panose="02040502050405020303" pitchFamily="18" charset="0"/>
            </a:endParaRPr>
          </a:p>
          <a:p>
            <a:pPr algn="ctr" defTabSz="2419137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4F8A"/>
                </a:solidFill>
                <a:latin typeface="Georgia" panose="02040502050405020303" pitchFamily="18" charset="0"/>
              </a:rPr>
              <a:t> natjecanje u rješavanju </a:t>
            </a:r>
            <a:r>
              <a:rPr lang="hr-HR" b="1" dirty="0">
                <a:solidFill>
                  <a:srgbClr val="004F8A"/>
                </a:solidFill>
                <a:latin typeface="Georgia" panose="02040502050405020303" pitchFamily="18" charset="0"/>
              </a:rPr>
              <a:t>dva</a:t>
            </a:r>
            <a:r>
              <a:rPr lang="hr-HR" dirty="0">
                <a:solidFill>
                  <a:srgbClr val="004F8A"/>
                </a:solidFill>
                <a:latin typeface="Georgia" panose="02040502050405020303" pitchFamily="18" charset="0"/>
              </a:rPr>
              <a:t> problemska praktična zadatka iz PRIRODOSLOVLJA (fizike, kemije i biologije</a:t>
            </a:r>
            <a:r>
              <a:rPr lang="hr-HR" dirty="0" smtClean="0">
                <a:solidFill>
                  <a:srgbClr val="004F8A"/>
                </a:solidFill>
                <a:latin typeface="Georgia" panose="02040502050405020303" pitchFamily="18" charset="0"/>
              </a:rPr>
              <a:t>)</a:t>
            </a:r>
          </a:p>
          <a:p>
            <a:pPr algn="ctr" defTabSz="2419137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r-HR" dirty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121" y="3874607"/>
            <a:ext cx="8309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19137">
              <a:lnSpc>
                <a:spcPct val="150000"/>
              </a:lnSpc>
              <a:defRPr/>
            </a:pPr>
            <a:r>
              <a:rPr lang="hr-HR" sz="2400" b="1" dirty="0">
                <a:solidFill>
                  <a:srgbClr val="004F8A"/>
                </a:solidFill>
                <a:latin typeface="Georgia" panose="02040502050405020303" pitchFamily="18" charset="0"/>
              </a:rPr>
              <a:t>MOTO: izazov i poticaj nadarenim učenicima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00" y="2964839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19137">
              <a:defRPr/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atjecanje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učenika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u 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znanju PRIRODOSLOVLJA</a:t>
            </a:r>
            <a:b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(fizike, kemije i biologije)</a:t>
            </a:r>
          </a:p>
        </p:txBody>
      </p:sp>
      <p:pic>
        <p:nvPicPr>
          <p:cNvPr id="13" name="Picture 6" descr="http://www.ijsoweb.org/images/ijso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1" y="533399"/>
            <a:ext cx="1513005" cy="8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23" y="4670504"/>
            <a:ext cx="958105" cy="95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83276" y="114566"/>
            <a:ext cx="3068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r-HR" altLang="sr-Latn-RS" sz="2400" b="1" dirty="0" smtClean="0">
                <a:solidFill>
                  <a:srgbClr val="002774"/>
                </a:solidFill>
                <a:latin typeface="Georgia" panose="02040502050405020303" pitchFamily="18" charset="0"/>
              </a:rPr>
              <a:t>Izbor natjecatelja:</a:t>
            </a:r>
            <a:endParaRPr lang="hr-HR" altLang="sr-Latn-RS" sz="2400" b="1" dirty="0">
              <a:solidFill>
                <a:srgbClr val="002774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3276" y="5677625"/>
            <a:ext cx="3574112" cy="70788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 defTabSz="2419137">
              <a:buFont typeface="Wingdings" pitchFamily="2" charset="2"/>
              <a:buChar char="Ø"/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 pozivu se odazove oko </a:t>
            </a:r>
            <a:r>
              <a:rPr lang="hr-HR" sz="2000" b="1" dirty="0">
                <a:solidFill>
                  <a:srgbClr val="004F8A"/>
                </a:solidFill>
                <a:latin typeface="Georgia" panose="02040502050405020303" pitchFamily="18" charset="0"/>
              </a:rPr>
              <a:t>3</a:t>
            </a: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0 </a:t>
            </a: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učenika</a:t>
            </a:r>
            <a:endParaRPr lang="hr-HR" sz="2000" b="1" dirty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548" y="576231"/>
            <a:ext cx="83559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2419137"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Školska natjecanja iz fizike, kemije i biologije</a:t>
            </a:r>
          </a:p>
          <a:p>
            <a:pPr algn="ctr" defTabSz="2419137"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 10 000 učenika iz svake generacije</a:t>
            </a:r>
            <a:endParaRPr lang="hr-HR" sz="2000" b="1" dirty="0" smtClean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1530" y="1625800"/>
            <a:ext cx="698601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2419137"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Županijska natjecanja iz fizike, kemije i biologije</a:t>
            </a:r>
          </a:p>
          <a:p>
            <a:pPr algn="ctr" defTabSz="2419137"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 1 500 učenika iz svake generacije</a:t>
            </a:r>
            <a:endParaRPr lang="hr-HR" sz="2000" b="1" dirty="0" smtClean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6" y="2675369"/>
            <a:ext cx="569366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2419137"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Državna natjecanja iz fizike, kemije i biologije</a:t>
            </a:r>
          </a:p>
          <a:p>
            <a:pPr algn="ctr" defTabSz="2419137"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 150 učenika iz svake generacije</a:t>
            </a:r>
            <a:endParaRPr lang="hr-HR" sz="2000" b="1" dirty="0" smtClean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2368" y="4022609"/>
            <a:ext cx="491337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2419137">
              <a:buFont typeface="Wingdings" pitchFamily="2" charset="2"/>
              <a:buChar char="Ø"/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poziv na testiranje</a:t>
            </a:r>
          </a:p>
          <a:p>
            <a:pPr algn="ctr" defTabSz="2419137">
              <a:defRPr/>
            </a:pP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(prvih 5 mjesta u kategoriji)</a:t>
            </a:r>
          </a:p>
          <a:p>
            <a:pPr algn="ctr" defTabSz="2419137">
              <a:defRPr/>
            </a:pPr>
            <a:r>
              <a:rPr lang="hr-HR" sz="2000" b="1" dirty="0">
                <a:solidFill>
                  <a:srgbClr val="004F8A"/>
                </a:solidFill>
                <a:latin typeface="Georgia" panose="02040502050405020303" pitchFamily="18" charset="0"/>
              </a:rPr>
              <a:t>dobije oko </a:t>
            </a: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50 </a:t>
            </a: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učenika </a:t>
            </a: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(3 ili 4 </a:t>
            </a:r>
            <a:r>
              <a:rPr lang="hr-HR" sz="20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generacije)</a:t>
            </a:r>
            <a:endParaRPr lang="hr-HR" sz="2000" b="1" dirty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83276" y="114566"/>
            <a:ext cx="3068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r-HR" altLang="sr-Latn-RS" sz="2400" b="1" dirty="0" smtClean="0">
                <a:solidFill>
                  <a:srgbClr val="002774"/>
                </a:solidFill>
                <a:latin typeface="Georgia" panose="02040502050405020303" pitchFamily="18" charset="0"/>
              </a:rPr>
              <a:t>Izbor natjecatelja:</a:t>
            </a:r>
            <a:endParaRPr lang="hr-HR" altLang="sr-Latn-RS" sz="2400" b="1" dirty="0">
              <a:solidFill>
                <a:srgbClr val="002774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020" y="354416"/>
            <a:ext cx="835598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19137">
              <a:lnSpc>
                <a:spcPct val="150000"/>
              </a:lnSpc>
              <a:defRPr/>
            </a:pPr>
            <a:endParaRPr lang="hr-HR" sz="1600" b="1" dirty="0" smtClean="0">
              <a:solidFill>
                <a:srgbClr val="004F8A"/>
              </a:solidFill>
              <a:latin typeface="Georgia" panose="02040502050405020303" pitchFamily="18" charset="0"/>
            </a:endParaRPr>
          </a:p>
          <a:p>
            <a:pPr algn="ctr" defTabSz="2419137">
              <a:lnSpc>
                <a:spcPct val="150000"/>
              </a:lnSpc>
              <a:defRPr/>
            </a:pPr>
            <a:r>
              <a:rPr lang="hr-HR" sz="16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Prvi krug testiranja: </a:t>
            </a:r>
            <a:r>
              <a:rPr lang="hr-HR" sz="1600" dirty="0" smtClean="0">
                <a:solidFill>
                  <a:srgbClr val="004F8A"/>
                </a:solidFill>
                <a:latin typeface="Georgia" panose="02040502050405020303" pitchFamily="18" charset="0"/>
              </a:rPr>
              <a:t>znanje </a:t>
            </a:r>
            <a:r>
              <a:rPr lang="hr-HR" sz="1600" dirty="0">
                <a:solidFill>
                  <a:srgbClr val="004F8A"/>
                </a:solidFill>
                <a:latin typeface="Georgia" panose="02040502050405020303" pitchFamily="18" charset="0"/>
              </a:rPr>
              <a:t>iz fizike, kemije i biologije </a:t>
            </a:r>
            <a:endParaRPr lang="hr-HR" sz="1600" dirty="0" smtClean="0">
              <a:solidFill>
                <a:srgbClr val="004F8A"/>
              </a:solidFill>
              <a:latin typeface="Georgia" panose="02040502050405020303" pitchFamily="18" charset="0"/>
            </a:endParaRPr>
          </a:p>
          <a:p>
            <a:pPr algn="ctr" defTabSz="2419137">
              <a:lnSpc>
                <a:spcPct val="150000"/>
              </a:lnSpc>
              <a:defRPr/>
            </a:pPr>
            <a:endParaRPr lang="hr-HR" sz="16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 defTabSz="2419137">
              <a:lnSpc>
                <a:spcPct val="150000"/>
              </a:lnSpc>
              <a:defRPr/>
            </a:pPr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IJSO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(lipanj 2016.)</a:t>
            </a:r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: : </a:t>
            </a: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Izabrano 6 najboljih </a:t>
            </a:r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učenika</a:t>
            </a:r>
          </a:p>
          <a:p>
            <a:pPr algn="ctr" defTabSz="2419137">
              <a:lnSpc>
                <a:spcPct val="150000"/>
              </a:lnSpc>
              <a:defRPr/>
            </a:pPr>
            <a:endParaRPr lang="hr-HR" sz="1600" b="1" dirty="0" smtClean="0">
              <a:solidFill>
                <a:srgbClr val="004F8A"/>
              </a:solidFill>
              <a:latin typeface="Georgia" panose="02040502050405020303" pitchFamily="18" charset="0"/>
            </a:endParaRPr>
          </a:p>
          <a:p>
            <a:pPr algn="ctr" defTabSz="2419137">
              <a:lnSpc>
                <a:spcPct val="150000"/>
              </a:lnSpc>
              <a:defRPr/>
            </a:pPr>
            <a:r>
              <a:rPr lang="hr-HR" sz="16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EUSO  </a:t>
            </a:r>
            <a:r>
              <a:rPr lang="hr-HR" sz="1600" dirty="0" smtClean="0">
                <a:solidFill>
                  <a:srgbClr val="004F8A"/>
                </a:solidFill>
                <a:latin typeface="Georgia" panose="02040502050405020303" pitchFamily="18" charset="0"/>
              </a:rPr>
              <a:t>(listopad </a:t>
            </a:r>
            <a:r>
              <a:rPr lang="hr-HR" sz="1600" dirty="0" smtClean="0">
                <a:solidFill>
                  <a:srgbClr val="004F8A"/>
                </a:solidFill>
                <a:latin typeface="Georgia" panose="02040502050405020303" pitchFamily="18" charset="0"/>
              </a:rPr>
              <a:t>2016.)</a:t>
            </a:r>
            <a:r>
              <a:rPr lang="hr-HR" sz="16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: Izabrano 12 najboljih učenika</a:t>
            </a:r>
          </a:p>
          <a:p>
            <a:pPr algn="ctr" defTabSz="2419137">
              <a:lnSpc>
                <a:spcPct val="150000"/>
              </a:lnSpc>
              <a:defRPr/>
            </a:pPr>
            <a:r>
              <a:rPr lang="hr-HR" sz="16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EUSO </a:t>
            </a:r>
            <a:r>
              <a:rPr lang="hr-HR" sz="16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Drugi krug testiranja </a:t>
            </a:r>
            <a:r>
              <a:rPr lang="hr-HR" sz="1600" dirty="0" smtClean="0">
                <a:solidFill>
                  <a:srgbClr val="004F8A"/>
                </a:solidFill>
                <a:latin typeface="Georgia" panose="02040502050405020303" pitchFamily="18" charset="0"/>
              </a:rPr>
              <a:t>(veljača 2017.)</a:t>
            </a:r>
            <a:r>
              <a:rPr lang="hr-HR" sz="16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: </a:t>
            </a:r>
            <a:r>
              <a:rPr lang="hr-HR" sz="1600" dirty="0" smtClean="0">
                <a:solidFill>
                  <a:srgbClr val="004F8A"/>
                </a:solidFill>
                <a:latin typeface="Georgia" panose="02040502050405020303" pitchFamily="18" charset="0"/>
              </a:rPr>
              <a:t>u radu u laboratoriju iz fizike, kemije i biologije </a:t>
            </a:r>
            <a:r>
              <a:rPr lang="hr-HR" sz="1600" b="1" dirty="0" smtClean="0">
                <a:solidFill>
                  <a:srgbClr val="004F8A"/>
                </a:solidFill>
                <a:latin typeface="Georgia" panose="02040502050405020303" pitchFamily="18" charset="0"/>
              </a:rPr>
              <a:t>Izabrano 6 </a:t>
            </a:r>
            <a:r>
              <a:rPr lang="hr-HR" sz="1600" b="1" dirty="0">
                <a:solidFill>
                  <a:srgbClr val="004F8A"/>
                </a:solidFill>
                <a:latin typeface="Georgia" panose="02040502050405020303" pitchFamily="18" charset="0"/>
              </a:rPr>
              <a:t>najboljih učenika</a:t>
            </a:r>
          </a:p>
          <a:p>
            <a:pPr algn="ctr" defTabSz="2419137">
              <a:lnSpc>
                <a:spcPct val="150000"/>
              </a:lnSpc>
              <a:defRPr/>
            </a:pPr>
            <a:endParaRPr lang="hr-HR" b="1" dirty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17" y="3773236"/>
            <a:ext cx="4318502" cy="2429157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72" y="341038"/>
            <a:ext cx="958105" cy="95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039"/>
            <a:ext cx="2042134" cy="958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9" y="3773227"/>
            <a:ext cx="4318517" cy="24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22350" y="126229"/>
            <a:ext cx="3427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r-HR" altLang="sr-Latn-RS" sz="2400" b="1" dirty="0" smtClean="0">
                <a:solidFill>
                  <a:srgbClr val="002774"/>
                </a:solidFill>
                <a:latin typeface="Georgia" panose="02040502050405020303" pitchFamily="18" charset="0"/>
              </a:rPr>
              <a:t>Pripreme na PMF-u:</a:t>
            </a:r>
            <a:endParaRPr lang="hr-HR" altLang="sr-Latn-RS" sz="2400" b="1" dirty="0">
              <a:solidFill>
                <a:srgbClr val="002774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114801" y="5880884"/>
            <a:ext cx="5149970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r-HR" altLang="sr-Latn-RS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Mentori </a:t>
            </a:r>
            <a:r>
              <a:rPr lang="hr-HR" altLang="sr-Latn-RS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fizika: Krešo </a:t>
            </a:r>
            <a:r>
              <a:rPr lang="hr-HR" altLang="sr-Latn-RS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Zadro, Filip Torić</a:t>
            </a:r>
            <a:endParaRPr lang="hr-HR" altLang="sr-Latn-RS" sz="1400" b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hr-HR" altLang="sr-Latn-RS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Mentor biologija: Andreja Lucić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hr-HR" altLang="sr-Latn-RS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Mentor kemija: Tajana </a:t>
            </a:r>
            <a:r>
              <a:rPr lang="hr-HR" altLang="sr-Latn-RS" sz="1400" b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Preočanin</a:t>
            </a:r>
            <a:r>
              <a:rPr lang="hr-HR" altLang="sr-Latn-RS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Branimir Bertoša</a:t>
            </a:r>
            <a:endParaRPr lang="hr-HR" altLang="sr-Latn-RS" sz="1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130" y="674645"/>
            <a:ext cx="83559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19137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hr-HR" dirty="0" smtClean="0">
                <a:solidFill>
                  <a:srgbClr val="004F8A"/>
                </a:solidFill>
                <a:latin typeface="Georgia" panose="02040502050405020303" pitchFamily="18" charset="0"/>
              </a:rPr>
              <a:t> pomoć </a:t>
            </a:r>
            <a:r>
              <a:rPr lang="hr-HR" dirty="0" smtClean="0">
                <a:solidFill>
                  <a:srgbClr val="004F8A"/>
                </a:solidFill>
                <a:latin typeface="Georgia" panose="02040502050405020303" pitchFamily="18" charset="0"/>
              </a:rPr>
              <a:t>studenata: </a:t>
            </a:r>
            <a:r>
              <a:rPr lang="hr-HR" dirty="0">
                <a:solidFill>
                  <a:srgbClr val="004F8A"/>
                </a:solidFill>
                <a:latin typeface="Georgia" panose="02040502050405020303" pitchFamily="18" charset="0"/>
              </a:rPr>
              <a:t>Marko Tomić, Tin </a:t>
            </a:r>
            <a:r>
              <a:rPr lang="hr-HR" dirty="0" err="1">
                <a:solidFill>
                  <a:srgbClr val="004F8A"/>
                </a:solidFill>
                <a:latin typeface="Georgia" panose="02040502050405020303" pitchFamily="18" charset="0"/>
              </a:rPr>
              <a:t>Klačić</a:t>
            </a:r>
            <a:r>
              <a:rPr lang="hr-HR" dirty="0">
                <a:solidFill>
                  <a:srgbClr val="004F8A"/>
                </a:solidFill>
                <a:latin typeface="Georgia" panose="02040502050405020303" pitchFamily="18" charset="0"/>
              </a:rPr>
              <a:t>, Vedran Vuković, Ivica Petar Čališ i Nikolina </a:t>
            </a:r>
            <a:r>
              <a:rPr lang="hr-HR" dirty="0" err="1" smtClean="0">
                <a:solidFill>
                  <a:srgbClr val="004F8A"/>
                </a:solidFill>
                <a:latin typeface="Georgia" panose="02040502050405020303" pitchFamily="18" charset="0"/>
              </a:rPr>
              <a:t>Lešić</a:t>
            </a:r>
            <a:endParaRPr lang="hr-HR" dirty="0">
              <a:solidFill>
                <a:srgbClr val="004F8A"/>
              </a:solidFill>
              <a:latin typeface="Georgia" panose="02040502050405020303" pitchFamily="18" charset="0"/>
            </a:endParaRPr>
          </a:p>
          <a:p>
            <a:pPr algn="ctr" defTabSz="2419137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r-HR" b="1" dirty="0">
              <a:solidFill>
                <a:srgbClr val="004F8A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4953" y="2587036"/>
            <a:ext cx="4004959" cy="2409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6" y="2644337"/>
            <a:ext cx="4704731" cy="28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20" y="3065073"/>
            <a:ext cx="6709433" cy="377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-9705"/>
            <a:ext cx="5499820" cy="3093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92" y="-9706"/>
            <a:ext cx="3856008" cy="6855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847"/>
            <a:ext cx="2846717" cy="50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86701"/>
              </p:ext>
            </p:extLst>
          </p:nvPr>
        </p:nvGraphicFramePr>
        <p:xfrm>
          <a:off x="646981" y="3001513"/>
          <a:ext cx="736695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615"/>
                <a:gridCol w="3187061"/>
                <a:gridCol w="1725283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Učenik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Škola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Medalja 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0" dirty="0" err="1" smtClean="0">
                          <a:latin typeface="Georgia" panose="02040502050405020303" pitchFamily="18" charset="0"/>
                        </a:rPr>
                        <a:t>Darijan</a:t>
                      </a:r>
                      <a:r>
                        <a:rPr lang="hr-HR" b="0" dirty="0" smtClean="0">
                          <a:latin typeface="Georgia" panose="02040502050405020303" pitchFamily="18" charset="0"/>
                        </a:rPr>
                        <a:t> Gudelj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dirty="0" smtClean="0">
                          <a:latin typeface="Georgia" panose="02040502050405020303" pitchFamily="18" charset="0"/>
                        </a:rPr>
                        <a:t>III. gimnazija Split</a:t>
                      </a:r>
                      <a:endParaRPr lang="hr-HR" sz="18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srebro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b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Andrea Križanić 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Prva gimnazija Varaždin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bronca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81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Luka Bulić </a:t>
                      </a:r>
                      <a:r>
                        <a:rPr lang="hr-HR" sz="1800" b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Bračulj</a:t>
                      </a:r>
                      <a:endParaRPr lang="hr-HR" sz="18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 smtClean="0">
                          <a:latin typeface="Georgia" panose="02040502050405020303" pitchFamily="18" charset="0"/>
                        </a:rPr>
                        <a:t>III. gimnazija Split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bronca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Barbara </a:t>
                      </a:r>
                      <a:r>
                        <a:rPr lang="hr-HR" sz="1800" b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Sumić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smtClean="0">
                          <a:latin typeface="Georgia" panose="02040502050405020303" pitchFamily="18" charset="0"/>
                        </a:rPr>
                        <a:t>III. gimnazija Split</a:t>
                      </a:r>
                      <a:endParaRPr lang="hr-HR" sz="1800" b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bronca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Luka Kraljević 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XV. gimnazije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bronca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Ema </a:t>
                      </a:r>
                      <a:r>
                        <a:rPr lang="hr-HR" sz="1800" b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Moškatelo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XV. gimnazije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bronca</a:t>
                      </a:r>
                      <a:endParaRPr lang="hr-HR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8" y="272027"/>
            <a:ext cx="4053612" cy="19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4693" y="847674"/>
            <a:ext cx="30732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r-HR" altLang="sr-Latn-RS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Tim B</a:t>
            </a:r>
          </a:p>
          <a:p>
            <a:pPr algn="ctr" eaLnBrk="1" hangingPunct="1"/>
            <a:r>
              <a:rPr lang="hr-HR" altLang="sr-Latn-RS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Brončana medalja</a:t>
            </a:r>
            <a:endParaRPr lang="hr-HR" altLang="sr-Latn-RS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4" y="147503"/>
            <a:ext cx="9144000" cy="6486144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44761" y="5022520"/>
            <a:ext cx="2823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r-HR" altLang="sr-Latn-R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Tim A</a:t>
            </a:r>
          </a:p>
          <a:p>
            <a:pPr algn="ctr" eaLnBrk="1" hangingPunct="1"/>
            <a:r>
              <a:rPr lang="hr-HR" altLang="sr-Latn-R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Srebrna medalja</a:t>
            </a:r>
            <a:endParaRPr lang="hr-HR" altLang="sr-Latn-R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91" y="147503"/>
            <a:ext cx="2549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17763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r-HR" altLang="sr-Latn-R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Tim B</a:t>
            </a:r>
          </a:p>
          <a:p>
            <a:pPr algn="ctr" eaLnBrk="1" hangingPunct="1"/>
            <a:r>
              <a:rPr lang="hr-HR" altLang="sr-Latn-R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Zlatna medalja</a:t>
            </a:r>
            <a:endParaRPr lang="hr-HR" altLang="sr-Latn-R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8592" y="0"/>
            <a:ext cx="2936302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Luka Bulić </a:t>
            </a:r>
            <a:r>
              <a:rPr lang="hr-HR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Bračulj</a:t>
            </a:r>
            <a:endParaRPr lang="hr-HR" b="1" dirty="0">
              <a:solidFill>
                <a:srgbClr val="FF0000"/>
              </a:solidFill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Paula </a:t>
            </a:r>
            <a:r>
              <a:rPr lang="hr-HR" b="1" dirty="0" err="1" smtClean="0">
                <a:solidFill>
                  <a:srgbClr val="FF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Vidas</a:t>
            </a:r>
            <a:endParaRPr lang="hr-HR" b="1" dirty="0" smtClean="0">
              <a:solidFill>
                <a:srgbClr val="FF0000"/>
              </a:solidFill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Petar </a:t>
            </a:r>
            <a:r>
              <a:rPr lang="hr-HR" b="1" dirty="0" err="1" smtClean="0">
                <a:solidFill>
                  <a:srgbClr val="FF0000"/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Škrobo</a:t>
            </a:r>
            <a:r>
              <a:rPr lang="hr-HR" b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hr-HR" b="1" dirty="0">
              <a:solidFill>
                <a:srgbClr val="FF0000"/>
              </a:solidFill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944" y="4666910"/>
            <a:ext cx="299720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chemeClr val="bg1"/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Domagoj Perković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Mislav Barić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 smtClean="0">
                <a:solidFill>
                  <a:schemeClr val="bg1"/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Klara </a:t>
            </a:r>
            <a:r>
              <a:rPr lang="hr-HR" b="1" dirty="0" err="1" smtClean="0">
                <a:solidFill>
                  <a:schemeClr val="bg1"/>
                </a:solidFill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Tomašković</a:t>
            </a:r>
            <a:endParaRPr lang="hr-HR" b="1" dirty="0" smtClean="0">
              <a:solidFill>
                <a:schemeClr val="bg1"/>
              </a:solidFill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81" y="4906530"/>
            <a:ext cx="1494269" cy="1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12954" y="218812"/>
            <a:ext cx="8610600" cy="12974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762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5" y="3286478"/>
            <a:ext cx="3325229" cy="2610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71" y="3286478"/>
            <a:ext cx="3064764" cy="2553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065" y="3239714"/>
            <a:ext cx="1499918" cy="2477137"/>
          </a:xfrm>
          <a:prstGeom prst="rect">
            <a:avLst/>
          </a:prstGeom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575344" y="218812"/>
            <a:ext cx="8285821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altLang="sr-Latn-RS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IJSO2017</a:t>
            </a:r>
          </a:p>
          <a:p>
            <a:pPr algn="ctr">
              <a:lnSpc>
                <a:spcPct val="150000"/>
              </a:lnSpc>
              <a:defRPr/>
            </a:pPr>
            <a:r>
              <a:rPr lang="hr-HR" altLang="sr-Latn-RS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hr-HR" altLang="sr-Latn-RS" sz="2400" b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Duiven</a:t>
            </a:r>
            <a:r>
              <a:rPr lang="hr-HR" altLang="sr-Latn-RS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Nizozemska 3.-12. prosinca 2017.</a:t>
            </a:r>
            <a:endParaRPr lang="hr-HR" altLang="sr-Latn-RS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-193626" y="1672994"/>
            <a:ext cx="8285821" cy="4979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Testiranje – održano 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u  lipnju 2017.</a:t>
            </a:r>
            <a:endParaRPr lang="hr-HR" altLang="sr-Latn-RS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0" y="2285093"/>
            <a:ext cx="889368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Pripreme – 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planiraju 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se održati </a:t>
            </a:r>
            <a:r>
              <a:rPr lang="hr-HR" altLang="sr-Latn-RS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u listopadu/studenom 2017.</a:t>
            </a:r>
            <a:endParaRPr lang="hr-HR" altLang="sr-Latn-RS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</TotalTime>
  <Words>398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Georgia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ZFK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Tajana Preočanin</dc:creator>
  <cp:lastModifiedBy>branimir</cp:lastModifiedBy>
  <cp:revision>56</cp:revision>
  <dcterms:created xsi:type="dcterms:W3CDTF">2015-05-11T06:33:00Z</dcterms:created>
  <dcterms:modified xsi:type="dcterms:W3CDTF">2017-09-11T16:06:23Z</dcterms:modified>
</cp:coreProperties>
</file>